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306" r:id="rId2"/>
    <p:sldId id="302" r:id="rId3"/>
    <p:sldId id="303" r:id="rId4"/>
    <p:sldId id="304" r:id="rId5"/>
    <p:sldId id="305" r:id="rId6"/>
    <p:sldId id="256" r:id="rId7"/>
    <p:sldId id="308" r:id="rId8"/>
    <p:sldId id="309" r:id="rId9"/>
    <p:sldId id="310" r:id="rId10"/>
    <p:sldId id="311" r:id="rId11"/>
    <p:sldId id="313" r:id="rId12"/>
    <p:sldId id="314" r:id="rId13"/>
    <p:sldId id="316" r:id="rId14"/>
    <p:sldId id="317" r:id="rId15"/>
    <p:sldId id="318" r:id="rId16"/>
    <p:sldId id="319" r:id="rId17"/>
    <p:sldId id="307" r:id="rId18"/>
    <p:sldId id="276" r:id="rId19"/>
    <p:sldId id="320" r:id="rId20"/>
    <p:sldId id="280" r:id="rId21"/>
    <p:sldId id="282" r:id="rId22"/>
    <p:sldId id="284" r:id="rId23"/>
    <p:sldId id="285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Slab" pitchFamily="2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/>
    <p:restoredTop sz="96629"/>
  </p:normalViewPr>
  <p:slideViewPr>
    <p:cSldViewPr snapToGrid="0">
      <p:cViewPr>
        <p:scale>
          <a:sx n="131" d="100"/>
          <a:sy n="131" d="100"/>
        </p:scale>
        <p:origin x="144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378a72a5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378a72a5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378a72a5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378a72a5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83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378a72a5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378a72a5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79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378a72a5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378a72a52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94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378a72a5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378a72a52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551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378a72a5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378a72a52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71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378a72a5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378a72a52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038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378a72a5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378a72a52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5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378a72a52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378a72a52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11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69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018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60" r:id="rId3"/>
    <p:sldLayoutId id="214748366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yuah@connect.ust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Introduction to Data Mining </a:t>
            </a:r>
            <a:r>
              <a:rPr lang="en" sz="2650" dirty="0"/>
              <a:t>(COMP 4331)</a:t>
            </a:r>
            <a:endParaRPr sz="2650" dirty="0"/>
          </a:p>
          <a:p>
            <a:pPr lvl="0"/>
            <a:r>
              <a:rPr lang="en" sz="2000" dirty="0"/>
              <a:t>Tutorial </a:t>
            </a:r>
            <a:r>
              <a:rPr lang="en-US" sz="2000" dirty="0"/>
              <a:t>9</a:t>
            </a:r>
            <a:r>
              <a:rPr lang="en" sz="2000" dirty="0"/>
              <a:t> </a:t>
            </a:r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I: Pretrained Model (using</a:t>
            </a:r>
            <a:r>
              <a:rPr lang="zh-CN" altLang="en-US" sz="2000" dirty="0"/>
              <a:t> </a:t>
            </a:r>
            <a:r>
              <a:rPr lang="en-US" altLang="zh-CN" sz="2000" dirty="0"/>
              <a:t>PyTorch)</a:t>
            </a:r>
            <a:endParaRPr sz="2000"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Runsheng</a:t>
            </a:r>
            <a:r>
              <a:rPr lang="en-US" dirty="0"/>
              <a:t> YU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ryuah@connect.ust.hk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HKUST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2021 Nov</a:t>
            </a:r>
            <a:r>
              <a:rPr lang="en-US" altLang="zh-CN" dirty="0"/>
              <a:t>. 19</a:t>
            </a:r>
            <a:endParaRPr lang="en-US" dirty="0"/>
          </a:p>
        </p:txBody>
      </p:sp>
      <p:sp>
        <p:nvSpPr>
          <p:cNvPr id="65" name="Google Shape;65;p13"/>
          <p:cNvSpPr txBox="1"/>
          <p:nvPr/>
        </p:nvSpPr>
        <p:spPr>
          <a:xfrm>
            <a:off x="324850" y="4493775"/>
            <a:ext cx="8581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Notebook on Google </a:t>
            </a:r>
            <a:r>
              <a:rPr lang="en" dirty="0" err="1">
                <a:solidFill>
                  <a:srgbClr val="EFEFEF"/>
                </a:solidFill>
              </a:rPr>
              <a:t>Colab</a:t>
            </a:r>
            <a:endParaRPr lang="en" dirty="0">
              <a:solidFill>
                <a:srgbClr val="EFEFEF"/>
              </a:solidFill>
            </a:endParaRPr>
          </a:p>
          <a:p>
            <a:pPr lvl="0"/>
            <a:r>
              <a:rPr lang="en-US" dirty="0">
                <a:solidFill>
                  <a:srgbClr val="EFEFEF"/>
                </a:solidFill>
              </a:rPr>
              <a:t>https://</a:t>
            </a:r>
            <a:r>
              <a:rPr lang="en-US" dirty="0" err="1">
                <a:solidFill>
                  <a:srgbClr val="EFEFEF"/>
                </a:solidFill>
              </a:rPr>
              <a:t>colab.research.google.com</a:t>
            </a:r>
            <a:r>
              <a:rPr lang="en-US">
                <a:solidFill>
                  <a:srgbClr val="EFEFEF"/>
                </a:solidFill>
              </a:rPr>
              <a:t>/drive/1dgLai_j2ilCfkQQX0eXcbgND5Z2Cazi5?usp=sharing</a:t>
            </a:r>
            <a:endParaRPr lang="en-US" dirty="0"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8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CN" dirty="0"/>
              <a:t>Toy examples: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8B6BB-A4BC-DD42-8F93-93D12479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1" t="8614" r="11549" b="9435"/>
          <a:stretch/>
        </p:blipFill>
        <p:spPr>
          <a:xfrm>
            <a:off x="237472" y="1882149"/>
            <a:ext cx="2602547" cy="12611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198B05-FC4D-474B-965E-D58CCE00F5D4}"/>
              </a:ext>
            </a:extLst>
          </p:cNvPr>
          <p:cNvSpPr txBox="1">
            <a:spLocks/>
          </p:cNvSpPr>
          <p:nvPr/>
        </p:nvSpPr>
        <p:spPr>
          <a:xfrm>
            <a:off x="983008" y="3174121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CN" sz="2400" dirty="0"/>
              <a:t>Moon                              Circles                           Blobs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C146E-6E45-7D47-9BC8-B4186349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70" y="1837514"/>
            <a:ext cx="2685260" cy="1322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909AB-969F-B342-9358-2E773261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46" y="1842218"/>
            <a:ext cx="2402213" cy="13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Local Minimum</a:t>
            </a:r>
            <a:r>
              <a:rPr lang="en-CN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AE8C5F-EF21-6641-8348-EA30A933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95" y="1515467"/>
            <a:ext cx="4922409" cy="33296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3A98CB-4CCE-C14D-B7DF-86786D2D2AEA}"/>
              </a:ext>
            </a:extLst>
          </p:cNvPr>
          <p:cNvSpPr/>
          <p:nvPr/>
        </p:nvSpPr>
        <p:spPr>
          <a:xfrm>
            <a:off x="1947948" y="914298"/>
            <a:ext cx="59089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solidFill>
                  <a:schemeClr val="tx1">
                    <a:lumMod val="95000"/>
                  </a:schemeClr>
                </a:solidFill>
              </a:rPr>
              <a:t>Kmeans seed 1     Kmeans seed 2            </a:t>
            </a:r>
          </a:p>
          <a:p>
            <a:r>
              <a:rPr lang="en-CN" sz="2400" dirty="0">
                <a:solidFill>
                  <a:schemeClr val="tx1">
                    <a:lumMod val="95000"/>
                  </a:schemeClr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8211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Implicit Assumption on Cluster Shape: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D43F5-D44C-6E45-A238-48CD9D54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98" y="1776776"/>
            <a:ext cx="6888703" cy="176633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4BD0FE5-DCE5-1D43-872F-AE08EBA504E5}"/>
              </a:ext>
            </a:extLst>
          </p:cNvPr>
          <p:cNvSpPr txBox="1">
            <a:spLocks/>
          </p:cNvSpPr>
          <p:nvPr/>
        </p:nvSpPr>
        <p:spPr>
          <a:xfrm>
            <a:off x="1333834" y="1405434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CN" sz="2400" dirty="0"/>
              <a:t>     Kmeans                        </a:t>
            </a:r>
            <a:r>
              <a:rPr lang="en-US" sz="2400" dirty="0"/>
              <a:t>Single-Link Distance</a:t>
            </a:r>
          </a:p>
          <a:p>
            <a:endParaRPr lang="en-C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0EB6EF-754E-2E4E-9799-0AB7C250A344}"/>
              </a:ext>
            </a:extLst>
          </p:cNvPr>
          <p:cNvSpPr/>
          <p:nvPr/>
        </p:nvSpPr>
        <p:spPr>
          <a:xfrm>
            <a:off x="249212" y="4021872"/>
            <a:ext cx="6171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Roboto Slab"/>
                <a:ea typeface="Roboto Slab"/>
                <a:sym typeface="Roboto Slab"/>
              </a:rPr>
              <a:t>can get wrong results when clusters have other shapes</a:t>
            </a:r>
            <a:endParaRPr lang="en-CN" sz="1800" dirty="0">
              <a:solidFill>
                <a:schemeClr val="dk1"/>
              </a:solidFill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08527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Number of Clusters</a:t>
            </a:r>
            <a:endParaRPr lang="en-C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BD0FE5-DCE5-1D43-872F-AE08EBA504E5}"/>
              </a:ext>
            </a:extLst>
          </p:cNvPr>
          <p:cNvSpPr txBox="1">
            <a:spLocks/>
          </p:cNvSpPr>
          <p:nvPr/>
        </p:nvSpPr>
        <p:spPr>
          <a:xfrm>
            <a:off x="61249" y="1088022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CN" sz="2400" dirty="0"/>
              <a:t>     Kmeans 4 </a:t>
            </a:r>
            <a:r>
              <a:rPr lang="en-US" sz="2400" dirty="0"/>
              <a:t>Clusters</a:t>
            </a:r>
            <a:r>
              <a:rPr lang="en-CN" sz="2400" dirty="0"/>
              <a:t>                     Kmeans 3 </a:t>
            </a:r>
            <a:r>
              <a:rPr lang="en-US" sz="2400" dirty="0"/>
              <a:t>Clusters</a:t>
            </a:r>
            <a:r>
              <a:rPr lang="en-CN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F00B1-DDD6-3044-B434-18EEF171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9" y="1773113"/>
            <a:ext cx="3851986" cy="2037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2B208-DC25-2040-B14E-3F69BAD7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682" y="1761897"/>
            <a:ext cx="3846212" cy="20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6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Outliers</a:t>
            </a:r>
            <a:endParaRPr lang="en-C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BD0FE5-DCE5-1D43-872F-AE08EBA504E5}"/>
              </a:ext>
            </a:extLst>
          </p:cNvPr>
          <p:cNvSpPr txBox="1">
            <a:spLocks/>
          </p:cNvSpPr>
          <p:nvPr/>
        </p:nvSpPr>
        <p:spPr>
          <a:xfrm>
            <a:off x="211374" y="108369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CN" sz="2400" dirty="0"/>
              <a:t>     Kmeans </a:t>
            </a:r>
            <a:r>
              <a:rPr lang="en-US" sz="2400" dirty="0"/>
              <a:t>w/o outliers                </a:t>
            </a:r>
            <a:r>
              <a:rPr lang="en-CN" sz="2400" dirty="0"/>
              <a:t>Kmeans  </a:t>
            </a:r>
            <a:r>
              <a:rPr lang="en-US" sz="2400" dirty="0"/>
              <a:t>with outliers</a:t>
            </a:r>
            <a:r>
              <a:rPr lang="en-CN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C77B4-ADFA-9E4C-8092-D7D179CF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4" y="1758992"/>
            <a:ext cx="3719181" cy="1978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ADCD9-0534-A24B-9EE5-848E614E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69793"/>
            <a:ext cx="3719181" cy="19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9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Noise data</a:t>
            </a:r>
            <a:endParaRPr lang="en-C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BD0FE5-DCE5-1D43-872F-AE08EBA504E5}"/>
              </a:ext>
            </a:extLst>
          </p:cNvPr>
          <p:cNvSpPr txBox="1">
            <a:spLocks/>
          </p:cNvSpPr>
          <p:nvPr/>
        </p:nvSpPr>
        <p:spPr>
          <a:xfrm>
            <a:off x="652958" y="108369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CN" sz="2400" dirty="0"/>
              <a:t> </a:t>
            </a:r>
            <a:r>
              <a:rPr lang="en-US" sz="2400" dirty="0"/>
              <a:t>Single-Link Distance</a:t>
            </a:r>
            <a:r>
              <a:rPr lang="en-CN" sz="2400" dirty="0"/>
              <a:t>                  </a:t>
            </a:r>
            <a:r>
              <a:rPr lang="en-US" sz="2400" dirty="0"/>
              <a:t>Single-Link Distance with noise</a:t>
            </a:r>
            <a:endParaRPr lang="en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3A1FA-1623-8945-8FD7-9A64F249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0" y="1769793"/>
            <a:ext cx="3877207" cy="2021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87C9A-8FE9-5D47-B9C5-5C091385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69793"/>
            <a:ext cx="3776157" cy="19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3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More Results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EFCCF-C5B5-2545-91E6-A44DD199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075"/>
            <a:ext cx="9144000" cy="268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4D073-3072-6541-AFEB-47290005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5935"/>
            <a:ext cx="9144000" cy="12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6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Introduction to Data Mining </a:t>
            </a:r>
            <a:r>
              <a:rPr lang="en" sz="2650" dirty="0"/>
              <a:t>(COMP 4331)</a:t>
            </a:r>
            <a:endParaRPr sz="2650" dirty="0"/>
          </a:p>
          <a:p>
            <a:pPr lvl="0"/>
            <a:r>
              <a:rPr lang="en" sz="2000" dirty="0"/>
              <a:t>Tutorial </a:t>
            </a:r>
            <a:r>
              <a:rPr lang="en-US" sz="2000" dirty="0"/>
              <a:t>9</a:t>
            </a:r>
            <a:r>
              <a:rPr lang="en" sz="2000" dirty="0"/>
              <a:t> </a:t>
            </a:r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III:  Remarks  on Assignment 2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1826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AC9AAF8A-929C-7B44-989A-1FAFFE9D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altLang="zh-CN" dirty="0"/>
              <a:t>Q1 (a)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30369-7153-9744-A6F3-33E7FB0FA1FA}"/>
              </a:ext>
            </a:extLst>
          </p:cNvPr>
          <p:cNvSpPr/>
          <p:nvPr/>
        </p:nvSpPr>
        <p:spPr>
          <a:xfrm>
            <a:off x="193347" y="2429484"/>
            <a:ext cx="79696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Steps: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Splitting the datasets, encoding, fit the model, predict the results, Draw the trees.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-2 If the dataset is wrongly spitted.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Both one hot encoding and the ordinal encoding are acceptable.</a:t>
            </a:r>
            <a:endParaRPr lang="en-US" sz="2000" dirty="0">
              <a:solidFill>
                <a:srgbClr val="FFC000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33F1F-9EFF-2044-BD20-A790891AD4D7}"/>
              </a:ext>
            </a:extLst>
          </p:cNvPr>
          <p:cNvSpPr/>
          <p:nvPr/>
        </p:nvSpPr>
        <p:spPr>
          <a:xfrm>
            <a:off x="2008094" y="458025"/>
            <a:ext cx="63290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Learn a decision tree using the information gain, with </a:t>
            </a:r>
            <a:r>
              <a:rPr lang="en-US" sz="2000" dirty="0" err="1">
                <a:solidFill>
                  <a:schemeClr val="tx1"/>
                </a:solidFill>
              </a:rPr>
              <a:t>min_samples_split</a:t>
            </a:r>
            <a:r>
              <a:rPr lang="en-US" sz="2000" dirty="0">
                <a:solidFill>
                  <a:schemeClr val="tx1"/>
                </a:solidFill>
              </a:rPr>
              <a:t> (the minimum number of samples required to split an internal node) equals 2. Show</a:t>
            </a:r>
          </a:p>
          <a:p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the tree obtained;  </a:t>
            </a:r>
          </a:p>
          <a:p>
            <a:r>
              <a:rPr lang="en-US" sz="2000" dirty="0">
                <a:solidFill>
                  <a:schemeClr val="tx1"/>
                </a:solidFill>
              </a:rPr>
              <a:t>(ii) training accuracy;</a:t>
            </a:r>
          </a:p>
          <a:p>
            <a:r>
              <a:rPr lang="en-US" sz="2000" dirty="0">
                <a:solidFill>
                  <a:schemeClr val="tx1"/>
                </a:solidFill>
              </a:rPr>
              <a:t>(iii) testing accuracy</a:t>
            </a:r>
            <a:endParaRPr lang="en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8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AC9AAF8A-929C-7B44-989A-1FAFFE9D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altLang="zh-CN" dirty="0"/>
              <a:t>Q1 (b)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30369-7153-9744-A6F3-33E7FB0FA1FA}"/>
              </a:ext>
            </a:extLst>
          </p:cNvPr>
          <p:cNvSpPr/>
          <p:nvPr/>
        </p:nvSpPr>
        <p:spPr>
          <a:xfrm>
            <a:off x="77821" y="2269556"/>
            <a:ext cx="70559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Steps:</a:t>
            </a:r>
          </a:p>
          <a:p>
            <a:r>
              <a:rPr lang="en-US" sz="2000" dirty="0">
                <a:solidFill>
                  <a:schemeClr val="tx1"/>
                </a:solidFill>
              </a:rPr>
              <a:t>1. Create and encode the noise example.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2. Follow the same steps in Q1 (a).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3.  Adding noise example causes overfitting problem.</a:t>
            </a:r>
          </a:p>
          <a:p>
            <a:r>
              <a:rPr lang="en-US" sz="2000" dirty="0">
                <a:solidFill>
                  <a:schemeClr val="tx1"/>
                </a:solidFill>
              </a:rPr>
              <a:t>Other answers are also acceptable.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-2 if you did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not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provide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answer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answer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is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wrong.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35013-5032-E74F-AC4C-B01E5E08B064}"/>
              </a:ext>
            </a:extLst>
          </p:cNvPr>
          <p:cNvSpPr/>
          <p:nvPr/>
        </p:nvSpPr>
        <p:spPr>
          <a:xfrm>
            <a:off x="2407023" y="85138"/>
            <a:ext cx="63290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Consider adding the following noisy sample to the training set</a:t>
            </a:r>
            <a:r>
              <a:rPr lang="en-US" altLang="zh-CN" sz="2000" dirty="0">
                <a:solidFill>
                  <a:schemeClr val="tx1"/>
                </a:solidFill>
              </a:rPr>
              <a:t>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Repeat part (a) with the expanded training set. Compare and contrast with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the solution you obtained 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in part (a).</a:t>
            </a:r>
            <a:endParaRPr lang="en-CN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190FD7-D917-3A4D-8558-2C0E1DAE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23" y="1793790"/>
            <a:ext cx="5531224" cy="7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DC3F9-2F1C-524E-9919-E502E61A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5" y="1353016"/>
            <a:ext cx="4427898" cy="2908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D4406-6C79-AA4E-AEDC-D2BDC09607CA}"/>
              </a:ext>
            </a:extLst>
          </p:cNvPr>
          <p:cNvSpPr txBox="1"/>
          <p:nvPr/>
        </p:nvSpPr>
        <p:spPr>
          <a:xfrm>
            <a:off x="2148789" y="3386264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Millions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of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parameters</a:t>
            </a:r>
            <a:endParaRPr lang="en-CN" sz="12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B69FD-FA4A-124F-83CB-0F1CBE4D0778}"/>
              </a:ext>
            </a:extLst>
          </p:cNvPr>
          <p:cNvSpPr/>
          <p:nvPr/>
        </p:nvSpPr>
        <p:spPr>
          <a:xfrm>
            <a:off x="1936" y="49280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00" dirty="0">
                <a:solidFill>
                  <a:schemeClr val="tx1"/>
                </a:solidFill>
              </a:rPr>
              <a:t>Image</a:t>
            </a:r>
            <a:r>
              <a:rPr lang="zh-CN" altLang="en-US" sz="800" dirty="0">
                <a:solidFill>
                  <a:schemeClr val="tx1"/>
                </a:solidFill>
              </a:rPr>
              <a:t> </a:t>
            </a:r>
            <a:r>
              <a:rPr lang="en-US" altLang="zh-CN" sz="800" dirty="0">
                <a:solidFill>
                  <a:schemeClr val="tx1"/>
                </a:solidFill>
              </a:rPr>
              <a:t>from:</a:t>
            </a:r>
            <a:r>
              <a:rPr lang="zh-CN" altLang="en-US" sz="800" dirty="0">
                <a:solidFill>
                  <a:schemeClr val="tx1"/>
                </a:solidFill>
              </a:rPr>
              <a:t> </a:t>
            </a:r>
            <a:r>
              <a:rPr lang="en-CN" sz="800" dirty="0">
                <a:solidFill>
                  <a:schemeClr val="tx1"/>
                </a:solidFill>
              </a:rPr>
              <a:t>https://towardsdatascience.com/neural-network-architectures-156e5bad51ba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D1EEA-19EF-644F-BB90-1B28CC42C619}"/>
              </a:ext>
            </a:extLst>
          </p:cNvPr>
          <p:cNvSpPr txBox="1"/>
          <p:nvPr/>
        </p:nvSpPr>
        <p:spPr>
          <a:xfrm>
            <a:off x="2824795" y="3984900"/>
            <a:ext cx="157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Computation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burden</a:t>
            </a:r>
            <a:endParaRPr lang="en-CN" sz="12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AD036B10-7533-354A-923B-B2CB4C13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742" y="1810282"/>
            <a:ext cx="4572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E8C9C4-69B5-6645-9F30-6BC7F7C4610C}"/>
              </a:ext>
            </a:extLst>
          </p:cNvPr>
          <p:cNvSpPr txBox="1"/>
          <p:nvPr/>
        </p:nvSpPr>
        <p:spPr>
          <a:xfrm>
            <a:off x="6065309" y="3783359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</a:rPr>
              <a:t>14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million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images</a:t>
            </a:r>
            <a:endParaRPr lang="en-CN" sz="1200" dirty="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540300" y="6104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0553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AC9AAF8A-929C-7B44-989A-1FAFFE9D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altLang="zh-CN" dirty="0"/>
              <a:t>Q1 (c)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30369-7153-9744-A6F3-33E7FB0FA1FA}"/>
              </a:ext>
            </a:extLst>
          </p:cNvPr>
          <p:cNvSpPr/>
          <p:nvPr/>
        </p:nvSpPr>
        <p:spPr>
          <a:xfrm>
            <a:off x="2451274" y="1448365"/>
            <a:ext cx="79696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Follow the steps 1-3 in Q1 (a).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35013-5032-E74F-AC4C-B01E5E08B064}"/>
              </a:ext>
            </a:extLst>
          </p:cNvPr>
          <p:cNvSpPr/>
          <p:nvPr/>
        </p:nvSpPr>
        <p:spPr>
          <a:xfrm>
            <a:off x="2344270" y="601020"/>
            <a:ext cx="63290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Repeat part (a) by using the </a:t>
            </a:r>
            <a:r>
              <a:rPr lang="en-US" sz="2000" dirty="0" err="1">
                <a:solidFill>
                  <a:schemeClr val="tx1"/>
                </a:solidFill>
              </a:rPr>
              <a:t>gini</a:t>
            </a:r>
            <a:r>
              <a:rPr lang="en-US" sz="2000" dirty="0">
                <a:solidFill>
                  <a:schemeClr val="tx1"/>
                </a:solidFill>
              </a:rPr>
              <a:t> index.</a:t>
            </a:r>
            <a:endParaRPr lang="en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56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AC9AAF8A-929C-7B44-989A-1FAFFE9D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altLang="zh-CN" dirty="0"/>
              <a:t>Q2 (a)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35013-5032-E74F-AC4C-B01E5E08B064}"/>
              </a:ext>
            </a:extLst>
          </p:cNvPr>
          <p:cNvSpPr/>
          <p:nvPr/>
        </p:nvSpPr>
        <p:spPr>
          <a:xfrm>
            <a:off x="1846730" y="458025"/>
            <a:ext cx="63290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 to Q1, part (a), learn a naive Bayes classifier on the original data set. Show </a:t>
            </a:r>
          </a:p>
          <a:p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training accuracy; and </a:t>
            </a:r>
          </a:p>
          <a:p>
            <a:r>
              <a:rPr lang="en-US" sz="2000" dirty="0">
                <a:solidFill>
                  <a:schemeClr val="tx1"/>
                </a:solidFill>
              </a:rPr>
              <a:t>(ii) testing accuracy.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6961E-587F-664C-A2BF-A6FC04EE0D65}"/>
              </a:ext>
            </a:extLst>
          </p:cNvPr>
          <p:cNvSpPr/>
          <p:nvPr/>
        </p:nvSpPr>
        <p:spPr>
          <a:xfrm>
            <a:off x="206187" y="1743856"/>
            <a:ext cx="796962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Steps 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1 Preprocess the dataset: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2 Train a naïve Bayes model.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3 Show the results.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-2 if you set the wrong Laplace correction value.</a:t>
            </a:r>
          </a:p>
          <a:p>
            <a:endParaRPr lang="en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4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AC9AAF8A-929C-7B44-989A-1FAFFE9D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altLang="zh-CN" dirty="0"/>
              <a:t>Q2 (b)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35013-5032-E74F-AC4C-B01E5E08B064}"/>
              </a:ext>
            </a:extLst>
          </p:cNvPr>
          <p:cNvSpPr/>
          <p:nvPr/>
        </p:nvSpPr>
        <p:spPr>
          <a:xfrm>
            <a:off x="1846730" y="458025"/>
            <a:ext cx="63290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Similar to Q1, part (b), learn a naive Bayes classifier on the noisy data set. Show the </a:t>
            </a:r>
          </a:p>
          <a:p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training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accuracy; and </a:t>
            </a:r>
          </a:p>
          <a:p>
            <a:r>
              <a:rPr lang="en-US" sz="2000" dirty="0">
                <a:solidFill>
                  <a:schemeClr val="tx1"/>
                </a:solidFill>
              </a:rPr>
              <a:t>(ii) testing accuracy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6961E-587F-664C-A2BF-A6FC04EE0D65}"/>
              </a:ext>
            </a:extLst>
          </p:cNvPr>
          <p:cNvSpPr/>
          <p:nvPr/>
        </p:nvSpPr>
        <p:spPr>
          <a:xfrm>
            <a:off x="206186" y="2571750"/>
            <a:ext cx="79696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Add the noise example into the training set.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Follow the steps in Q2 (a).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8E618E-97B4-CC40-A00B-09DBCD1251F1}"/>
              </a:ext>
            </a:extLst>
          </p:cNvPr>
          <p:cNvSpPr/>
          <p:nvPr/>
        </p:nvSpPr>
        <p:spPr>
          <a:xfrm>
            <a:off x="1269999" y="2571750"/>
            <a:ext cx="584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64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AC9AAF8A-929C-7B44-989A-1FAFFE9D1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7899" y="2532806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Thanks!</a:t>
            </a:r>
            <a:endParaRPr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6961E-587F-664C-A2BF-A6FC04EE0D65}"/>
              </a:ext>
            </a:extLst>
          </p:cNvPr>
          <p:cNvSpPr/>
          <p:nvPr/>
        </p:nvSpPr>
        <p:spPr>
          <a:xfrm>
            <a:off x="206186" y="2571750"/>
            <a:ext cx="79696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8E618E-97B4-CC40-A00B-09DBCD1251F1}"/>
              </a:ext>
            </a:extLst>
          </p:cNvPr>
          <p:cNvSpPr/>
          <p:nvPr/>
        </p:nvSpPr>
        <p:spPr>
          <a:xfrm>
            <a:off x="1269999" y="2571750"/>
            <a:ext cx="584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871C-748E-2C45-988F-99A73083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278564"/>
            <a:ext cx="8368200" cy="686100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Training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large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massive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expensive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time-consuming</a:t>
            </a:r>
            <a:r>
              <a:rPr lang="zh-CN" altLang="en-US" sz="1800" dirty="0"/>
              <a:t> </a:t>
            </a:r>
            <a:endParaRPr lang="en-C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54AB7-90EE-F841-99E6-51B6A0213B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888B1-FBC1-494C-95B7-AA2653EE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88" y="3995956"/>
            <a:ext cx="5702443" cy="958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5A59A-8C21-5049-A4CD-92B9F2FF4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88" y="907782"/>
            <a:ext cx="5702443" cy="30257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488DFB-027B-9344-BD90-E7E56DD37591}"/>
              </a:ext>
            </a:extLst>
          </p:cNvPr>
          <p:cNvSpPr/>
          <p:nvPr/>
        </p:nvSpPr>
        <p:spPr>
          <a:xfrm flipV="1">
            <a:off x="4063117" y="1137036"/>
            <a:ext cx="1001864" cy="3690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30F3B-30DF-644F-8408-25A33043B818}"/>
              </a:ext>
            </a:extLst>
          </p:cNvPr>
          <p:cNvSpPr/>
          <p:nvPr/>
        </p:nvSpPr>
        <p:spPr>
          <a:xfrm>
            <a:off x="-7951" y="49280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 sz="800" dirty="0">
                <a:solidFill>
                  <a:schemeClr val="tx1"/>
                </a:solidFill>
              </a:rPr>
              <a:t>https://dawn.cs.stanford.edu/benchmark/ImageNet/train.html</a:t>
            </a:r>
          </a:p>
        </p:txBody>
      </p:sp>
    </p:spTree>
    <p:extLst>
      <p:ext uri="{BB962C8B-B14F-4D97-AF65-F5344CB8AC3E}">
        <p14:creationId xmlns:p14="http://schemas.microsoft.com/office/powerpoint/2010/main" val="84815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26B8-772E-2E4F-BD0A-874B789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pretrained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E41EF-E612-B147-970B-CD4184D5E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F7F54-1627-E843-B6D7-68DEB206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76" y="1144125"/>
            <a:ext cx="4383648" cy="38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4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7946-FDAB-7A41-8C29-B4E4D1EF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E2F9B-D9BB-D340-9C7B-1C49F3BE40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CEFD7-56DF-9242-9EE1-F0BCB039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1" y="1653871"/>
            <a:ext cx="5152184" cy="2976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3548F-E118-5C44-AF1A-5D04A9BB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189" y="2743200"/>
            <a:ext cx="3639969" cy="1778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B29CD-7690-834E-94E5-684EB5EB5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11" y="368300"/>
            <a:ext cx="2552700" cy="20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16E2C1-A5F8-0D4D-8573-357100D4A0C6}"/>
              </a:ext>
            </a:extLst>
          </p:cNvPr>
          <p:cNvSpPr/>
          <p:nvPr/>
        </p:nvSpPr>
        <p:spPr>
          <a:xfrm flipV="1">
            <a:off x="238539" y="2305877"/>
            <a:ext cx="4826442" cy="265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8DAB5-69B1-D048-8521-9845FB795EEA}"/>
              </a:ext>
            </a:extLst>
          </p:cNvPr>
          <p:cNvSpPr txBox="1"/>
          <p:nvPr/>
        </p:nvSpPr>
        <p:spPr>
          <a:xfrm>
            <a:off x="2424930" y="2059656"/>
            <a:ext cx="2956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Use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a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ResNet-18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model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pretrained on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ImageNet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endParaRPr lang="en-CN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65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Introduction to Data Mining </a:t>
            </a:r>
            <a:r>
              <a:rPr lang="en" sz="2650" dirty="0"/>
              <a:t>(COMP 4331)</a:t>
            </a:r>
            <a:endParaRPr sz="2650" dirty="0"/>
          </a:p>
          <a:p>
            <a:pPr lvl="0"/>
            <a:r>
              <a:rPr lang="en" sz="2000" dirty="0"/>
              <a:t>Tutorial </a:t>
            </a:r>
            <a:r>
              <a:rPr lang="en-US" sz="2000" dirty="0"/>
              <a:t>9</a:t>
            </a:r>
            <a:r>
              <a:rPr lang="en" sz="2000" dirty="0"/>
              <a:t> </a:t>
            </a:r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II: Clustering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23044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B69FD-FA4A-124F-83CB-0F1CBE4D0778}"/>
              </a:ext>
            </a:extLst>
          </p:cNvPr>
          <p:cNvSpPr/>
          <p:nvPr/>
        </p:nvSpPr>
        <p:spPr>
          <a:xfrm>
            <a:off x="1936" y="4928056"/>
            <a:ext cx="80095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tx1"/>
                </a:solidFill>
              </a:rPr>
              <a:t>Image</a:t>
            </a:r>
            <a:r>
              <a:rPr lang="zh-CN" altLang="en-US" sz="800" dirty="0">
                <a:solidFill>
                  <a:schemeClr val="tx1"/>
                </a:solidFill>
              </a:rPr>
              <a:t> </a:t>
            </a:r>
            <a:r>
              <a:rPr lang="en-US" altLang="zh-CN" sz="800" dirty="0">
                <a:solidFill>
                  <a:schemeClr val="tx1"/>
                </a:solidFill>
              </a:rPr>
              <a:t>from:</a:t>
            </a:r>
            <a:r>
              <a:rPr lang="zh-CN" alt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https://</a:t>
            </a:r>
            <a:r>
              <a:rPr lang="en-US" sz="800" dirty="0" err="1">
                <a:solidFill>
                  <a:schemeClr val="tx1"/>
                </a:solidFill>
              </a:rPr>
              <a:t>www.researchgate.net</a:t>
            </a:r>
            <a:r>
              <a:rPr lang="en-US" sz="800" dirty="0">
                <a:solidFill>
                  <a:schemeClr val="tx1"/>
                </a:solidFill>
              </a:rPr>
              <a:t>/figure/K-means-clustering-algorithm-An-example-2-cluster-run-is-shown-with-the-clusters_fig3_268880805</a:t>
            </a:r>
            <a:endParaRPr lang="en-CN" sz="800" dirty="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K-means:</a:t>
            </a:r>
            <a:endParaRPr lang="en-CN" dirty="0"/>
          </a:p>
        </p:txBody>
      </p:sp>
      <p:pic>
        <p:nvPicPr>
          <p:cNvPr id="3" name="Picture 2" descr="K-means clustering algorithm. An example 2-cluster run is shown, with the clusters distinguished by color and the current cluster seeds marked by a starburst. In the first round, each point is assigned to its closest seed, and a new seed is chosen for each cluster based on the average of all points in that cluster. As a result, the blue cluster seed moves to the right side. In the second round, both cluster seeds drift to their correct locations, resulting in a proper division. Note that, after two rounds, the clusters have reached a steady-state, and would not change further through an infinite number of iterations.">
            <a:extLst>
              <a:ext uri="{FF2B5EF4-FFF2-40B4-BE49-F238E27FC236}">
                <a16:creationId xmlns:a16="http://schemas.microsoft.com/office/drawing/2014/main" id="{8B73DEF2-B6A2-734E-B4C8-24CC4629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214" y="764663"/>
            <a:ext cx="3985786" cy="409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13D633-2198-1343-A737-479E49F1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075"/>
            <a:ext cx="5121933" cy="2153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088098-BA80-DF43-B1F2-E778DB0BAE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2325" b="42412"/>
          <a:stretch/>
        </p:blipFill>
        <p:spPr>
          <a:xfrm>
            <a:off x="93676" y="3584333"/>
            <a:ext cx="5028257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0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B69FD-FA4A-124F-83CB-0F1CBE4D0778}"/>
              </a:ext>
            </a:extLst>
          </p:cNvPr>
          <p:cNvSpPr/>
          <p:nvPr/>
        </p:nvSpPr>
        <p:spPr>
          <a:xfrm>
            <a:off x="1936" y="4928056"/>
            <a:ext cx="80095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tx1"/>
                </a:solidFill>
              </a:rPr>
              <a:t>Image</a:t>
            </a:r>
            <a:r>
              <a:rPr lang="zh-CN" altLang="en-US" sz="800" dirty="0">
                <a:solidFill>
                  <a:schemeClr val="tx1"/>
                </a:solidFill>
              </a:rPr>
              <a:t> </a:t>
            </a:r>
            <a:r>
              <a:rPr lang="en-US" altLang="zh-CN" sz="800" dirty="0">
                <a:solidFill>
                  <a:schemeClr val="tx1"/>
                </a:solidFill>
              </a:rPr>
              <a:t>from:</a:t>
            </a:r>
            <a:r>
              <a:rPr lang="zh-CN" alt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https://</a:t>
            </a:r>
            <a:r>
              <a:rPr lang="en-US" sz="800" dirty="0" err="1">
                <a:solidFill>
                  <a:schemeClr val="tx1"/>
                </a:solidFill>
              </a:rPr>
              <a:t>www.researchgate.net</a:t>
            </a:r>
            <a:r>
              <a:rPr lang="en-US" sz="800" dirty="0">
                <a:solidFill>
                  <a:schemeClr val="tx1"/>
                </a:solidFill>
              </a:rPr>
              <a:t>/figure/schematic-representation-of-the-linkage-methods-single-link-complete-link-and_fig5_333845151</a:t>
            </a:r>
            <a:endParaRPr lang="en-CN" sz="800" dirty="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Hierarchical Clustering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0B225-8BD8-6E4A-8D75-39E37ABC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6" y="743548"/>
            <a:ext cx="4850050" cy="2610468"/>
          </a:xfrm>
          <a:prstGeom prst="rect">
            <a:avLst/>
          </a:prstGeom>
        </p:spPr>
      </p:pic>
      <p:pic>
        <p:nvPicPr>
          <p:cNvPr id="2052" name="Picture 4" descr="schematic representation of the linkage methods single-link, complete link and average-link. Depending on the selected method, the distance between two clusters is measured using the nearest (single-link) or the farthest (complete-link) data point, or the average of the distance between all pairs of data points [23]. Figure taken from [24]">
            <a:extLst>
              <a:ext uri="{FF2B5EF4-FFF2-40B4-BE49-F238E27FC236}">
                <a16:creationId xmlns:a16="http://schemas.microsoft.com/office/drawing/2014/main" id="{F120240B-51B1-E24E-803D-6EA9CB6C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77" y="632689"/>
            <a:ext cx="4460364" cy="13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EBD8B-3528-3443-9C69-900C4D302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153" y="2481095"/>
            <a:ext cx="4038358" cy="262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0EC34-9E27-F14F-A09B-A93A55D98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153" y="3032932"/>
            <a:ext cx="4057333" cy="32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95487-5E1A-7444-B89B-6284E9252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946" y="3609279"/>
            <a:ext cx="3990769" cy="391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60AA9A-E525-F844-BDC2-A913BDC5D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900" y="3580268"/>
            <a:ext cx="3791407" cy="12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3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67F2-405E-674F-A463-1CD4C084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71FE9-7603-3A40-90C1-D18543D7A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B69FD-FA4A-124F-83CB-0F1CBE4D0778}"/>
              </a:ext>
            </a:extLst>
          </p:cNvPr>
          <p:cNvSpPr/>
          <p:nvPr/>
        </p:nvSpPr>
        <p:spPr>
          <a:xfrm>
            <a:off x="1936" y="4928056"/>
            <a:ext cx="80095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tx1"/>
                </a:solidFill>
              </a:rPr>
              <a:t>Image</a:t>
            </a:r>
            <a:r>
              <a:rPr lang="zh-CN" altLang="en-US" sz="800" dirty="0">
                <a:solidFill>
                  <a:schemeClr val="tx1"/>
                </a:solidFill>
              </a:rPr>
              <a:t> </a:t>
            </a:r>
            <a:r>
              <a:rPr lang="en-US" altLang="zh-CN" sz="800" dirty="0">
                <a:solidFill>
                  <a:schemeClr val="tx1"/>
                </a:solidFill>
              </a:rPr>
              <a:t>from:</a:t>
            </a:r>
            <a:r>
              <a:rPr lang="zh-CN" alt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https://</a:t>
            </a:r>
            <a:r>
              <a:rPr lang="en-US" sz="800" dirty="0" err="1">
                <a:solidFill>
                  <a:schemeClr val="tx1"/>
                </a:solidFill>
              </a:rPr>
              <a:t>github.com</a:t>
            </a:r>
            <a:r>
              <a:rPr lang="en-US" sz="800" dirty="0">
                <a:solidFill>
                  <a:schemeClr val="tx1"/>
                </a:solidFill>
              </a:rPr>
              <a:t>/</a:t>
            </a:r>
            <a:r>
              <a:rPr lang="en-US" sz="800" dirty="0" err="1">
                <a:solidFill>
                  <a:schemeClr val="tx1"/>
                </a:solidFill>
              </a:rPr>
              <a:t>rickiepark</a:t>
            </a:r>
            <a:r>
              <a:rPr lang="en-US" sz="800" dirty="0">
                <a:solidFill>
                  <a:schemeClr val="tx1"/>
                </a:solidFill>
              </a:rPr>
              <a:t>/</a:t>
            </a:r>
            <a:r>
              <a:rPr lang="en-US" sz="800" dirty="0" err="1">
                <a:solidFill>
                  <a:schemeClr val="tx1"/>
                </a:solidFill>
              </a:rPr>
              <a:t>introduction_to_ml_with_python</a:t>
            </a:r>
            <a:r>
              <a:rPr lang="en-US" sz="800" dirty="0">
                <a:solidFill>
                  <a:schemeClr val="tx1"/>
                </a:solidFill>
              </a:rPr>
              <a:t>/blob/master/03-unsupervised-learning.ipynb</a:t>
            </a:r>
            <a:endParaRPr lang="en-CN" sz="800" dirty="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3887A-B3FF-AD4D-82CC-F39765B78DCB}"/>
              </a:ext>
            </a:extLst>
          </p:cNvPr>
          <p:cNvSpPr txBox="1">
            <a:spLocks/>
          </p:cNvSpPr>
          <p:nvPr/>
        </p:nvSpPr>
        <p:spPr>
          <a:xfrm>
            <a:off x="481577" y="86683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Hierarchical Clustering</a:t>
            </a:r>
            <a:endParaRPr lang="en-CN" dirty="0"/>
          </a:p>
        </p:txBody>
      </p:sp>
      <p:pic>
        <p:nvPicPr>
          <p:cNvPr id="3074" name="Picture 2" descr="Example of hierarchical clustering: clusters are consecutively merged with the most nearby clusters. The length of the vertical dendogram-lines reflect the nearness. ">
            <a:extLst>
              <a:ext uri="{FF2B5EF4-FFF2-40B4-BE49-F238E27FC236}">
                <a16:creationId xmlns:a16="http://schemas.microsoft.com/office/drawing/2014/main" id="{F25B5547-7284-004A-96F7-39B55A6AB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28" y="957864"/>
            <a:ext cx="7057698" cy="352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420550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648</Words>
  <Application>Microsoft Macintosh PowerPoint</Application>
  <PresentationFormat>On-screen Show (16:9)</PresentationFormat>
  <Paragraphs>129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Roboto Slab</vt:lpstr>
      <vt:lpstr>Roboto</vt:lpstr>
      <vt:lpstr>Arial</vt:lpstr>
      <vt:lpstr>Marina</vt:lpstr>
      <vt:lpstr>Introduction to Data Mining (COMP 4331) Tutorial 9 Part I: Pretrained Model (using PyTorch)</vt:lpstr>
      <vt:lpstr> </vt:lpstr>
      <vt:lpstr>Training a large model on massive data is expensive and time-consuming </vt:lpstr>
      <vt:lpstr>A Possible solution: Use pretrained models</vt:lpstr>
      <vt:lpstr>Example</vt:lpstr>
      <vt:lpstr>Introduction to Data Mining (COMP 4331) Tutorial 9 Part II: Clustering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Introduction to Data Mining (COMP 4331) Tutorial 9 Part III:  Remarks  on Assignment 2</vt:lpstr>
      <vt:lpstr>Q1 (a)</vt:lpstr>
      <vt:lpstr>Q1 (b)</vt:lpstr>
      <vt:lpstr>Q1 (c)</vt:lpstr>
      <vt:lpstr>Q2 (a)</vt:lpstr>
      <vt:lpstr>Q2 (b)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 (COMP 4331) Tutorial 5: Naive Bayes Classifier</dc:title>
  <cp:lastModifiedBy>Yu Runsheng</cp:lastModifiedBy>
  <cp:revision>434</cp:revision>
  <dcterms:modified xsi:type="dcterms:W3CDTF">2021-11-17T15:12:52Z</dcterms:modified>
</cp:coreProperties>
</file>